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60" r:id="rId1"/>
  </p:sldMasterIdLst>
  <p:notesMasterIdLst>
    <p:notesMasterId r:id="rId19"/>
  </p:notesMasterIdLst>
  <p:sldIdLst>
    <p:sldId id="256" r:id="rId2"/>
    <p:sldId id="257" r:id="rId3"/>
    <p:sldId id="276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8" r:id="rId12"/>
    <p:sldId id="269" r:id="rId13"/>
    <p:sldId id="271" r:id="rId14"/>
    <p:sldId id="272" r:id="rId15"/>
    <p:sldId id="273" r:id="rId16"/>
    <p:sldId id="274" r:id="rId17"/>
    <p:sldId id="275" r:id="rId1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http://customooxmlschemas.google.com/">
      <go:slidesCustomData xmlns:go="http://customooxmlschemas.google.com/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26" roundtripDataSignature="AMtx7mg9CzWAi46CCRG8B7Yw3qlZXLrZn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1" d="100"/>
          <a:sy n="101" d="100"/>
        </p:scale>
        <p:origin x="29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customschemas.google.com/relationships/presentationmetadata" Target="metadata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0" name="Google Shape;160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Google Shape;207;p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8" name="Google Shape;208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Google Shape;232;p1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3" name="Google Shape;233;p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" name="Google Shape;238;p1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9" name="Google Shape;239;p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8" name="Google Shape;298;p1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9" name="Google Shape;299;p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4" name="Google Shape;304;p1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5" name="Google Shape;305;p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0" name="Google Shape;310;p1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11" name="Google Shape;311;p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6" name="Google Shape;316;p1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17" name="Google Shape;317;p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1" name="Google Shape;321;p2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2" name="Google Shape;322;p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7" name="Google Shape;167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2" name="Google Shape;172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79552674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2" name="Google Shape;172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Google Shape;177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8" name="Google Shape;178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4" name="Google Shape;184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0" name="Google Shape;190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Google Shape;195;p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6" name="Google Shape;196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Google Shape;201;p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2" name="Google Shape;202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8"/>
          <p:cNvSpPr/>
          <p:nvPr/>
        </p:nvSpPr>
        <p:spPr bwMode="auto">
          <a:xfrm>
            <a:off x="-31719" y="4321158"/>
            <a:ext cx="1395473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334" y="4529541"/>
            <a:ext cx="584978" cy="365125"/>
          </a:xfrm>
        </p:spPr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 smtClean="0"/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572688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 smtClean="0"/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13102238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 smtClean="0"/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196103928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 smtClean="0"/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53956071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 smtClean="0"/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97045080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 smtClean="0"/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17555869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 smtClean="0"/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708010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 smtClean="0"/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593490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 smtClean="0"/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94376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 smtClean="0"/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30894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 smtClean="0"/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283294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 smtClean="0"/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32889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 smtClean="0"/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844248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 smtClean="0"/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292179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 smtClean="0"/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04033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 smtClean="0"/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72575857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1981200" cy="663862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1" y="285"/>
            <a:ext cx="1952272" cy="6852968"/>
            <a:chOff x="6627813" y="195717"/>
            <a:chExt cx="1952625" cy="5678034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5717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2133600"/>
            <a:ext cx="6591985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11228" y="787783"/>
            <a:ext cx="584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 smtClean="0"/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01904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../../../../21-22/&#1057;&#1055;&#1058;%2021/&#1055;&#1088;&#1080;&#1082;&#1072;&#1079;%20&#8470;%2059%20&#1052;&#1080;&#1085;&#1087;&#1088;&#1086;&#1089;&#1074;&#1077;&#1097;&#1077;&#1085;&#1080;&#1103;%20&#1056;&#1060;.pdf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p1"/>
          <p:cNvSpPr txBox="1">
            <a:spLocks noGrp="1"/>
          </p:cNvSpPr>
          <p:nvPr>
            <p:ph type="ctrTitle"/>
          </p:nvPr>
        </p:nvSpPr>
        <p:spPr>
          <a:xfrm>
            <a:off x="611560" y="450165"/>
            <a:ext cx="7851648" cy="32355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780"/>
              <a:buFont typeface="Arial"/>
              <a:buNone/>
            </a:pPr>
            <a:r>
              <a:rPr lang="ru-RU" sz="2400" b="1" dirty="0">
                <a:solidFill>
                  <a:schemeClr val="bg2"/>
                </a:solidFill>
                <a:latin typeface="Arial"/>
                <a:ea typeface="Arial"/>
                <a:cs typeface="Arial"/>
                <a:sym typeface="Arial"/>
              </a:rPr>
              <a:t>Муниципальное автономное общеобразовательное учреждение </a:t>
            </a:r>
            <a:br>
              <a:rPr lang="ru-RU" sz="2400" b="1" dirty="0">
                <a:solidFill>
                  <a:schemeClr val="bg2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ru-RU" sz="2400" b="1" dirty="0">
                <a:solidFill>
                  <a:schemeClr val="bg2"/>
                </a:solidFill>
                <a:latin typeface="Arial"/>
                <a:ea typeface="Arial"/>
                <a:cs typeface="Arial"/>
                <a:sym typeface="Arial"/>
              </a:rPr>
              <a:t>«Агинская  средняя </a:t>
            </a:r>
            <a:br>
              <a:rPr lang="ru-RU" sz="2400" b="1" dirty="0">
                <a:solidFill>
                  <a:schemeClr val="bg2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ru-RU" sz="2400" b="1" dirty="0">
                <a:solidFill>
                  <a:schemeClr val="bg2"/>
                </a:solidFill>
                <a:latin typeface="Arial"/>
                <a:ea typeface="Arial"/>
                <a:cs typeface="Arial"/>
                <a:sym typeface="Arial"/>
              </a:rPr>
              <a:t>общеобразовательная школа №4»</a:t>
            </a:r>
            <a:br>
              <a:rPr lang="ru-RU" sz="3780" dirty="0">
                <a:latin typeface="Arial"/>
                <a:ea typeface="Arial"/>
                <a:cs typeface="Arial"/>
                <a:sym typeface="Arial"/>
              </a:rPr>
            </a:br>
            <a:r>
              <a:rPr lang="ru-RU" sz="3780" b="1" dirty="0">
                <a:latin typeface="Arial"/>
                <a:ea typeface="Arial"/>
                <a:cs typeface="Arial"/>
                <a:sym typeface="Arial"/>
              </a:rPr>
              <a:t>Социально-психологическое тестирование</a:t>
            </a:r>
            <a:endParaRPr sz="3780" b="1" dirty="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2" name="Google Shape;162;p1"/>
          <p:cNvSpPr txBox="1">
            <a:spLocks noGrp="1"/>
          </p:cNvSpPr>
          <p:nvPr>
            <p:ph type="subTitle" idx="1"/>
          </p:nvPr>
        </p:nvSpPr>
        <p:spPr>
          <a:xfrm>
            <a:off x="563633" y="4293096"/>
            <a:ext cx="7854696" cy="19686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SzPts val="1360"/>
              <a:buNone/>
            </a:pPr>
            <a:r>
              <a:rPr lang="ru-RU" sz="4000" dirty="0">
                <a:latin typeface="Arial"/>
                <a:ea typeface="Arial"/>
                <a:cs typeface="Arial"/>
                <a:sym typeface="Arial"/>
              </a:rPr>
              <a:t>ИНФОРМАЦИЯ ДЛЯ РОДИТЕЛЕЙ</a:t>
            </a:r>
            <a:endParaRPr sz="4000"/>
          </a:p>
          <a:p>
            <a:pPr marL="0" lvl="0" indent="0" algn="r" rtl="0">
              <a:spcBef>
                <a:spcPts val="320"/>
              </a:spcBef>
              <a:spcAft>
                <a:spcPts val="0"/>
              </a:spcAft>
              <a:buSzPts val="1360"/>
              <a:buNone/>
            </a:pPr>
            <a:endParaRPr>
              <a:latin typeface="Arial"/>
              <a:ea typeface="Arial"/>
              <a:cs typeface="Arial"/>
              <a:sym typeface="Arial"/>
            </a:endParaRPr>
          </a:p>
          <a:p>
            <a:pPr marL="0" lvl="0" indent="0" algn="r" rtl="0">
              <a:spcBef>
                <a:spcPts val="320"/>
              </a:spcBef>
              <a:spcAft>
                <a:spcPts val="0"/>
              </a:spcAft>
              <a:buSzPts val="1360"/>
              <a:buNone/>
            </a:pPr>
            <a:endParaRPr>
              <a:latin typeface="Arial"/>
              <a:ea typeface="Arial"/>
              <a:cs typeface="Arial"/>
              <a:sym typeface="Arial"/>
            </a:endParaRPr>
          </a:p>
          <a:p>
            <a:pPr marL="0" lvl="0" indent="0" algn="r" rtl="0">
              <a:spcBef>
                <a:spcPts val="360"/>
              </a:spcBef>
              <a:spcAft>
                <a:spcPts val="0"/>
              </a:spcAft>
              <a:buSzPts val="1530"/>
              <a:buNone/>
            </a:pPr>
            <a:endParaRPr sz="1800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Google Shape;210;p9"/>
          <p:cNvSpPr txBox="1">
            <a:spLocks noGrp="1"/>
          </p:cNvSpPr>
          <p:nvPr>
            <p:ph type="title"/>
          </p:nvPr>
        </p:nvSpPr>
        <p:spPr>
          <a:xfrm>
            <a:off x="179512" y="339779"/>
            <a:ext cx="8784976" cy="7200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Arial"/>
              <a:buNone/>
            </a:pPr>
            <a:r>
              <a:rPr lang="ru-RU" sz="2800" dirty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На основании чего делаются выводы в методике СПТ ? </a:t>
            </a:r>
            <a:endParaRPr dirty="0"/>
          </a:p>
        </p:txBody>
      </p:sp>
      <p:sp>
        <p:nvSpPr>
          <p:cNvPr id="211" name="Google Shape;211;p9"/>
          <p:cNvSpPr txBox="1">
            <a:spLocks noGrp="1"/>
          </p:cNvSpPr>
          <p:nvPr>
            <p:ph idx="1"/>
          </p:nvPr>
        </p:nvSpPr>
        <p:spPr>
          <a:xfrm>
            <a:off x="386862" y="1695799"/>
            <a:ext cx="8229600" cy="464137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just" rtl="0">
              <a:spcBef>
                <a:spcPts val="0"/>
              </a:spcBef>
              <a:spcAft>
                <a:spcPts val="0"/>
              </a:spcAft>
              <a:buSzPts val="2040"/>
              <a:buNone/>
            </a:pPr>
            <a:r>
              <a:rPr lang="ru-RU" sz="2400" dirty="0">
                <a:latin typeface="Arial"/>
                <a:ea typeface="Arial"/>
                <a:cs typeface="Arial"/>
                <a:sym typeface="Arial"/>
              </a:rPr>
              <a:t>Методика  основана  на  представлении  о  непрерывности  и единовременности  совместного  воздействия  на  ребенка  </a:t>
            </a:r>
            <a:r>
              <a:rPr lang="ru-RU" sz="2400" b="1" dirty="0">
                <a:latin typeface="Arial"/>
                <a:ea typeface="Arial"/>
                <a:cs typeface="Arial"/>
                <a:sym typeface="Arial"/>
              </a:rPr>
              <a:t>«факторов риска» </a:t>
            </a:r>
            <a:r>
              <a:rPr lang="ru-RU" sz="2400" dirty="0">
                <a:latin typeface="Arial"/>
                <a:ea typeface="Arial"/>
                <a:cs typeface="Arial"/>
                <a:sym typeface="Arial"/>
              </a:rPr>
              <a:t>и </a:t>
            </a:r>
            <a:r>
              <a:rPr lang="ru-RU" sz="2400" b="1" dirty="0">
                <a:latin typeface="Arial"/>
                <a:ea typeface="Arial"/>
                <a:cs typeface="Arial"/>
                <a:sym typeface="Arial"/>
              </a:rPr>
              <a:t>«факторов защиты».  </a:t>
            </a:r>
            <a:endParaRPr dirty="0"/>
          </a:p>
          <a:p>
            <a:pPr marL="0" lvl="0" indent="0" algn="just" rtl="0">
              <a:spcBef>
                <a:spcPts val="480"/>
              </a:spcBef>
              <a:spcAft>
                <a:spcPts val="0"/>
              </a:spcAft>
              <a:buSzPts val="2040"/>
              <a:buNone/>
            </a:pPr>
            <a:endParaRPr lang="ru-RU" sz="2400" dirty="0">
              <a:latin typeface="Arial"/>
              <a:ea typeface="Arial"/>
              <a:cs typeface="Arial"/>
              <a:sym typeface="Arial"/>
            </a:endParaRPr>
          </a:p>
          <a:p>
            <a:pPr marL="0" lvl="0" indent="0" algn="just" rtl="0">
              <a:spcBef>
                <a:spcPts val="480"/>
              </a:spcBef>
              <a:spcAft>
                <a:spcPts val="0"/>
              </a:spcAft>
              <a:buSzPts val="2040"/>
              <a:buNone/>
            </a:pPr>
            <a:r>
              <a:rPr lang="ru-RU" sz="2400" b="1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Если  «факторы  риска»  начинают  преобладать  над  «факторами защиты»</a:t>
            </a:r>
            <a:r>
              <a:rPr lang="ru-RU" sz="2400" dirty="0">
                <a:latin typeface="Arial"/>
                <a:ea typeface="Arial"/>
                <a:cs typeface="Arial"/>
                <a:sym typeface="Arial"/>
              </a:rPr>
              <a:t>  –  обучающемуся  необходимо  оказать  психолого-педагогическую  помощь  и  социальную  поддержку  и  предотвратить таким  образом  вовлечение  в  негативные  проявления,  в  том  числе наркопотребление. </a:t>
            </a:r>
            <a:endParaRPr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" name="Google Shape;235;p1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000"/>
              <a:buFont typeface="Arial"/>
              <a:buNone/>
            </a:pPr>
            <a:r>
              <a:rPr lang="ru-RU" sz="30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Что такое «факторы риска»? </a:t>
            </a:r>
            <a:endParaRPr/>
          </a:p>
        </p:txBody>
      </p:sp>
      <p:sp>
        <p:nvSpPr>
          <p:cNvPr id="236" name="Google Shape;236;p13"/>
          <p:cNvSpPr txBox="1">
            <a:spLocks noGrp="1"/>
          </p:cNvSpPr>
          <p:nvPr>
            <p:ph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85000" lnSpcReduction="1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2040"/>
              <a:buNone/>
            </a:pPr>
            <a:r>
              <a:rPr lang="ru-RU" sz="2400" b="1" dirty="0">
                <a:latin typeface="Arial"/>
                <a:ea typeface="Arial"/>
                <a:cs typeface="Arial"/>
                <a:sym typeface="Arial"/>
              </a:rPr>
              <a:t>«Факторы  риска»  –  социально-психологические  условия, повышающие  угрозу  вовлечения  в  зависимое  поведение (например, наркопотребление).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2040"/>
              <a:buNone/>
            </a:pPr>
            <a:r>
              <a:rPr lang="ru-RU" sz="2400" b="1" dirty="0">
                <a:latin typeface="Arial"/>
                <a:ea typeface="Arial"/>
                <a:cs typeface="Arial"/>
                <a:sym typeface="Arial"/>
              </a:rPr>
              <a:t> </a:t>
            </a:r>
            <a:endParaRPr b="1" dirty="0"/>
          </a:p>
          <a:p>
            <a:pPr marL="274320" lvl="0" indent="-274320" algn="l" rtl="0">
              <a:spcBef>
                <a:spcPts val="480"/>
              </a:spcBef>
              <a:spcAft>
                <a:spcPts val="0"/>
              </a:spcAft>
              <a:buSzPts val="2040"/>
              <a:buFont typeface="Noto Sans Symbols"/>
              <a:buChar char="✔"/>
            </a:pPr>
            <a:r>
              <a:rPr lang="ru-RU" sz="2400" dirty="0">
                <a:latin typeface="Arial"/>
                <a:ea typeface="Arial"/>
                <a:cs typeface="Arial"/>
                <a:sym typeface="Arial"/>
              </a:rPr>
              <a:t> Подверженность негативному влиянию группы; </a:t>
            </a:r>
            <a:endParaRPr dirty="0"/>
          </a:p>
          <a:p>
            <a:pPr marL="274320" lvl="0" indent="-274320" algn="l" rtl="0">
              <a:spcBef>
                <a:spcPts val="480"/>
              </a:spcBef>
              <a:spcAft>
                <a:spcPts val="0"/>
              </a:spcAft>
              <a:buSzPts val="2040"/>
              <a:buFont typeface="Noto Sans Symbols"/>
              <a:buChar char="✔"/>
            </a:pPr>
            <a:r>
              <a:rPr lang="ru-RU" sz="2400" dirty="0">
                <a:latin typeface="Arial"/>
                <a:ea typeface="Arial"/>
                <a:cs typeface="Arial"/>
                <a:sym typeface="Arial"/>
              </a:rPr>
              <a:t> Подверженность влиянию асоциальных установок социума; </a:t>
            </a:r>
            <a:endParaRPr dirty="0"/>
          </a:p>
          <a:p>
            <a:pPr marL="274320" lvl="0" indent="-274320" algn="l" rtl="0">
              <a:spcBef>
                <a:spcPts val="480"/>
              </a:spcBef>
              <a:spcAft>
                <a:spcPts val="0"/>
              </a:spcAft>
              <a:buSzPts val="2040"/>
              <a:buFont typeface="Noto Sans Symbols"/>
              <a:buChar char="✔"/>
            </a:pPr>
            <a:r>
              <a:rPr lang="ru-RU" sz="2400" dirty="0">
                <a:latin typeface="Arial"/>
                <a:ea typeface="Arial"/>
                <a:cs typeface="Arial"/>
                <a:sym typeface="Arial"/>
              </a:rPr>
              <a:t> Склонность к рискованным поступкам; </a:t>
            </a:r>
            <a:endParaRPr dirty="0"/>
          </a:p>
          <a:p>
            <a:pPr marL="274320" lvl="0" indent="-274320" algn="l" rtl="0">
              <a:spcBef>
                <a:spcPts val="480"/>
              </a:spcBef>
              <a:spcAft>
                <a:spcPts val="0"/>
              </a:spcAft>
              <a:buSzPts val="2040"/>
              <a:buFont typeface="Noto Sans Symbols"/>
              <a:buChar char="✔"/>
            </a:pPr>
            <a:r>
              <a:rPr lang="ru-RU" sz="2400" dirty="0">
                <a:latin typeface="Arial"/>
                <a:ea typeface="Arial"/>
                <a:cs typeface="Arial"/>
                <a:sym typeface="Arial"/>
              </a:rPr>
              <a:t> Склонность к совершению необдуманных поступков; </a:t>
            </a:r>
            <a:endParaRPr dirty="0"/>
          </a:p>
          <a:p>
            <a:pPr marL="274320" lvl="0" indent="-274320" algn="l" rtl="0">
              <a:spcBef>
                <a:spcPts val="480"/>
              </a:spcBef>
              <a:spcAft>
                <a:spcPts val="0"/>
              </a:spcAft>
              <a:buSzPts val="2040"/>
              <a:buFont typeface="Noto Sans Symbols"/>
              <a:buChar char="✔"/>
            </a:pPr>
            <a:r>
              <a:rPr lang="ru-RU" sz="2400" dirty="0">
                <a:latin typeface="Arial"/>
                <a:ea typeface="Arial"/>
                <a:cs typeface="Arial"/>
                <a:sym typeface="Arial"/>
              </a:rPr>
              <a:t> Трудность переживания жизненных неудач. </a:t>
            </a:r>
            <a:endParaRPr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" name="Google Shape;241;p14"/>
          <p:cNvSpPr txBox="1">
            <a:spLocks noGrp="1"/>
          </p:cNvSpPr>
          <p:nvPr>
            <p:ph type="title"/>
          </p:nvPr>
        </p:nvSpPr>
        <p:spPr>
          <a:xfrm>
            <a:off x="395536" y="188640"/>
            <a:ext cx="8229600" cy="85496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7A9798"/>
              </a:buClr>
              <a:buSzPts val="4000"/>
              <a:buFont typeface="Georgia"/>
              <a:buNone/>
            </a:pPr>
            <a:r>
              <a:rPr lang="ru-RU" sz="4000"/>
              <a:t> </a:t>
            </a:r>
            <a:r>
              <a:rPr lang="ru-RU" sz="30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Что такое «факторы защиты»? </a:t>
            </a:r>
            <a:endParaRPr/>
          </a:p>
        </p:txBody>
      </p:sp>
      <p:sp>
        <p:nvSpPr>
          <p:cNvPr id="242" name="Google Shape;242;p14"/>
          <p:cNvSpPr txBox="1">
            <a:spLocks noGrp="1"/>
          </p:cNvSpPr>
          <p:nvPr>
            <p:ph idx="1"/>
          </p:nvPr>
        </p:nvSpPr>
        <p:spPr>
          <a:xfrm>
            <a:off x="457200" y="1628800"/>
            <a:ext cx="8229600" cy="44973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2040"/>
              <a:buNone/>
            </a:pPr>
            <a:r>
              <a:rPr lang="ru-RU" sz="2400" b="1" dirty="0">
                <a:latin typeface="Arial"/>
                <a:ea typeface="Arial"/>
                <a:cs typeface="Arial"/>
                <a:sym typeface="Arial"/>
              </a:rPr>
              <a:t>«Факторы  защиты»  –  обстоятельства, повышающие  социально-психологическую устойчивость к воздействию «факторов риска». </a:t>
            </a:r>
            <a:endParaRPr b="1" dirty="0"/>
          </a:p>
          <a:p>
            <a:pPr marL="0" lvl="0" indent="0" algn="l" rtl="0">
              <a:spcBef>
                <a:spcPts val="480"/>
              </a:spcBef>
              <a:spcAft>
                <a:spcPts val="0"/>
              </a:spcAft>
              <a:buSzPts val="2040"/>
              <a:buNone/>
            </a:pPr>
            <a:r>
              <a:rPr lang="ru-RU" sz="2400" u="sng" dirty="0">
                <a:latin typeface="Arial"/>
                <a:ea typeface="Arial"/>
                <a:cs typeface="Arial"/>
                <a:sym typeface="Arial"/>
              </a:rPr>
              <a:t>Методика оценивает такие параметры как: </a:t>
            </a:r>
            <a:endParaRPr sz="2400" u="sng" dirty="0">
              <a:latin typeface="Arial"/>
              <a:ea typeface="Arial"/>
              <a:cs typeface="Arial"/>
              <a:sym typeface="Arial"/>
            </a:endParaRPr>
          </a:p>
          <a:p>
            <a:pPr marL="274320" lvl="0" indent="-274320" algn="l" rtl="0">
              <a:spcBef>
                <a:spcPts val="480"/>
              </a:spcBef>
              <a:spcAft>
                <a:spcPts val="0"/>
              </a:spcAft>
              <a:buSzPts val="2040"/>
              <a:buFont typeface="Noto Sans Symbols"/>
              <a:buChar char="✔"/>
            </a:pPr>
            <a:r>
              <a:rPr lang="ru-RU" sz="2400" dirty="0">
                <a:latin typeface="Arial"/>
                <a:ea typeface="Arial"/>
                <a:cs typeface="Arial"/>
                <a:sym typeface="Arial"/>
              </a:rPr>
              <a:t>Благополучие взаимоотношений с социальным окружением. </a:t>
            </a:r>
            <a:endParaRPr dirty="0"/>
          </a:p>
          <a:p>
            <a:pPr marL="274320" lvl="0" indent="-274320" algn="l" rtl="0">
              <a:spcBef>
                <a:spcPts val="480"/>
              </a:spcBef>
              <a:spcAft>
                <a:spcPts val="0"/>
              </a:spcAft>
              <a:buSzPts val="2040"/>
              <a:buFont typeface="Noto Sans Symbols"/>
              <a:buChar char="✔"/>
            </a:pPr>
            <a:r>
              <a:rPr lang="ru-RU" sz="2400" dirty="0">
                <a:latin typeface="Arial"/>
                <a:ea typeface="Arial"/>
                <a:cs typeface="Arial"/>
                <a:sym typeface="Arial"/>
              </a:rPr>
              <a:t>Активность жизненной позиции, социальная активность. </a:t>
            </a:r>
            <a:endParaRPr dirty="0"/>
          </a:p>
          <a:p>
            <a:pPr marL="274320" lvl="0" indent="-274320" algn="l" rtl="0">
              <a:spcBef>
                <a:spcPts val="480"/>
              </a:spcBef>
              <a:spcAft>
                <a:spcPts val="0"/>
              </a:spcAft>
              <a:buSzPts val="2040"/>
              <a:buFont typeface="Noto Sans Symbols"/>
              <a:buChar char="✔"/>
            </a:pPr>
            <a:r>
              <a:rPr lang="ru-RU" sz="2400" dirty="0">
                <a:latin typeface="Arial"/>
                <a:ea typeface="Arial"/>
                <a:cs typeface="Arial"/>
                <a:sym typeface="Arial"/>
              </a:rPr>
              <a:t>Умение говорить </a:t>
            </a:r>
            <a:r>
              <a:rPr lang="ru-RU" sz="2400" b="1" dirty="0">
                <a:latin typeface="Arial"/>
                <a:ea typeface="Arial"/>
                <a:cs typeface="Arial"/>
                <a:sym typeface="Arial"/>
              </a:rPr>
              <a:t>НЕТ</a:t>
            </a:r>
            <a:r>
              <a:rPr lang="ru-RU" sz="2400" dirty="0">
                <a:latin typeface="Arial"/>
                <a:ea typeface="Arial"/>
                <a:cs typeface="Arial"/>
                <a:sym typeface="Arial"/>
              </a:rPr>
              <a:t> сомнительным предложениям. </a:t>
            </a:r>
            <a:endParaRPr dirty="0"/>
          </a:p>
          <a:p>
            <a:pPr marL="274320" lvl="0" indent="-274320" algn="l" rtl="0">
              <a:spcBef>
                <a:spcPts val="480"/>
              </a:spcBef>
              <a:spcAft>
                <a:spcPts val="0"/>
              </a:spcAft>
              <a:buSzPts val="2040"/>
              <a:buFont typeface="Noto Sans Symbols"/>
              <a:buChar char="✔"/>
            </a:pPr>
            <a:r>
              <a:rPr lang="ru-RU" sz="2400" dirty="0">
                <a:latin typeface="Arial"/>
                <a:ea typeface="Arial"/>
                <a:cs typeface="Arial"/>
                <a:sym typeface="Arial"/>
              </a:rPr>
              <a:t>Психологическую  устойчивость  и  уверенность  в  своих  силах  в трудных жизненных ситуациях. </a:t>
            </a:r>
            <a:endParaRPr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1" name="Google Shape;301;p16"/>
          <p:cNvSpPr txBox="1">
            <a:spLocks noGrp="1"/>
          </p:cNvSpPr>
          <p:nvPr>
            <p:ph type="title"/>
          </p:nvPr>
        </p:nvSpPr>
        <p:spPr>
          <a:xfrm>
            <a:off x="467544" y="188640"/>
            <a:ext cx="8229600" cy="5760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Arial"/>
              <a:buNone/>
            </a:pPr>
            <a:r>
              <a:rPr lang="ru-RU" sz="2800" dirty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Как проходит тестирование?</a:t>
            </a:r>
            <a:endParaRPr dirty="0"/>
          </a:p>
        </p:txBody>
      </p:sp>
      <p:sp>
        <p:nvSpPr>
          <p:cNvPr id="302" name="Google Shape;302;p16"/>
          <p:cNvSpPr txBox="1">
            <a:spLocks noGrp="1"/>
          </p:cNvSpPr>
          <p:nvPr>
            <p:ph idx="1"/>
          </p:nvPr>
        </p:nvSpPr>
        <p:spPr>
          <a:xfrm>
            <a:off x="323528" y="1844824"/>
            <a:ext cx="8568952" cy="38613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74320" lvl="0" indent="-274320" algn="just" rtl="0">
              <a:spcBef>
                <a:spcPts val="0"/>
              </a:spcBef>
              <a:spcAft>
                <a:spcPts val="0"/>
              </a:spcAft>
              <a:buSzPts val="1870"/>
              <a:buFont typeface="Noto Sans Symbols"/>
              <a:buChar char="✔"/>
            </a:pPr>
            <a:r>
              <a:rPr lang="ru-RU" sz="2200" dirty="0">
                <a:latin typeface="Arial"/>
                <a:ea typeface="Arial"/>
                <a:cs typeface="Arial"/>
                <a:sym typeface="Arial"/>
              </a:rPr>
              <a:t>Учащиеся отвечают на вопросы он-</a:t>
            </a:r>
            <a:r>
              <a:rPr lang="ru-RU" sz="2200" dirty="0" err="1">
                <a:latin typeface="Arial"/>
                <a:ea typeface="Arial"/>
                <a:cs typeface="Arial"/>
                <a:sym typeface="Arial"/>
              </a:rPr>
              <a:t>лайн</a:t>
            </a:r>
            <a:r>
              <a:rPr lang="ru-RU" sz="2200" dirty="0">
                <a:latin typeface="Arial"/>
                <a:ea typeface="Arial"/>
                <a:cs typeface="Arial"/>
                <a:sym typeface="Arial"/>
              </a:rPr>
              <a:t> анкеты:</a:t>
            </a:r>
          </a:p>
          <a:p>
            <a:pPr marL="274320" lvl="0" indent="-274320" algn="just" rtl="0">
              <a:spcBef>
                <a:spcPts val="0"/>
              </a:spcBef>
              <a:spcAft>
                <a:spcPts val="0"/>
              </a:spcAft>
              <a:buSzPts val="1870"/>
              <a:buFont typeface="Noto Sans Symbols"/>
              <a:buChar char="✔"/>
            </a:pPr>
            <a:endParaRPr lang="ru-RU" sz="2200" dirty="0">
              <a:latin typeface="Arial"/>
              <a:ea typeface="Arial"/>
              <a:cs typeface="Arial"/>
              <a:sym typeface="Arial"/>
            </a:endParaRPr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SzPts val="1870"/>
              <a:buNone/>
            </a:pPr>
            <a:r>
              <a:rPr lang="ru-RU" sz="2200" dirty="0">
                <a:latin typeface="Arial"/>
                <a:ea typeface="Arial"/>
                <a:cs typeface="Arial"/>
                <a:sym typeface="Arial"/>
              </a:rPr>
              <a:t>- для 7-9-х классов 110 утверждений,</a:t>
            </a:r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SzPts val="1870"/>
              <a:buNone/>
            </a:pPr>
            <a:r>
              <a:rPr lang="ru-RU" sz="2200" dirty="0">
                <a:latin typeface="Arial"/>
                <a:ea typeface="Arial"/>
                <a:cs typeface="Arial"/>
                <a:sym typeface="Arial"/>
              </a:rPr>
              <a:t>- для 10-11 классов, а также студентов колледжей 140 утверждений.</a:t>
            </a:r>
            <a:endParaRPr dirty="0"/>
          </a:p>
          <a:p>
            <a:pPr marL="274320" lvl="0" indent="-274320" algn="just" rtl="0">
              <a:spcBef>
                <a:spcPts val="1640"/>
              </a:spcBef>
              <a:spcAft>
                <a:spcPts val="0"/>
              </a:spcAft>
              <a:buSzPts val="1870"/>
              <a:buFont typeface="Noto Sans Symbols"/>
              <a:buChar char="✔"/>
            </a:pPr>
            <a:r>
              <a:rPr lang="ru-RU" sz="2200" dirty="0">
                <a:latin typeface="Arial"/>
                <a:ea typeface="Arial"/>
                <a:cs typeface="Arial"/>
                <a:sym typeface="Arial"/>
              </a:rPr>
              <a:t>при проведении тестирования в качестве наблюдателей допускается присутствие родителей учеников, </a:t>
            </a:r>
            <a:r>
              <a:rPr lang="ru-RU" sz="2200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но только при согласовании с администрацией образовательного учреждения.</a:t>
            </a:r>
            <a:endParaRPr dirty="0">
              <a:solidFill>
                <a:srgbClr val="FF0000"/>
              </a:solidFill>
            </a:endParaRPr>
          </a:p>
          <a:p>
            <a:pPr marL="274320" lvl="0" indent="-128587" algn="l" rtl="0">
              <a:spcBef>
                <a:spcPts val="1740"/>
              </a:spcBef>
              <a:spcAft>
                <a:spcPts val="0"/>
              </a:spcAft>
              <a:buSzPts val="2295"/>
              <a:buFont typeface="Noto Sans Symbols"/>
              <a:buNone/>
            </a:pPr>
            <a:endParaRPr dirty="0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" name="Google Shape;307;p17"/>
          <p:cNvSpPr txBox="1">
            <a:spLocks noGrp="1"/>
          </p:cNvSpPr>
          <p:nvPr>
            <p:ph type="title"/>
          </p:nvPr>
        </p:nvSpPr>
        <p:spPr>
          <a:xfrm>
            <a:off x="467544" y="188640"/>
            <a:ext cx="8229600" cy="7200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 fontScale="9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Arial"/>
              <a:buNone/>
            </a:pPr>
            <a:r>
              <a:rPr lang="ru-RU" sz="28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Правила нахождения родителей на тестировании</a:t>
            </a:r>
            <a:endParaRPr/>
          </a:p>
        </p:txBody>
      </p:sp>
      <p:sp>
        <p:nvSpPr>
          <p:cNvPr id="308" name="Google Shape;308;p17"/>
          <p:cNvSpPr txBox="1">
            <a:spLocks noGrp="1"/>
          </p:cNvSpPr>
          <p:nvPr>
            <p:ph idx="1"/>
          </p:nvPr>
        </p:nvSpPr>
        <p:spPr>
          <a:xfrm>
            <a:off x="251520" y="1412776"/>
            <a:ext cx="8712968" cy="49685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74320" lvl="0" indent="-274320" algn="just" rtl="0">
              <a:spcBef>
                <a:spcPts val="0"/>
              </a:spcBef>
              <a:spcAft>
                <a:spcPts val="0"/>
              </a:spcAft>
              <a:buSzPts val="1870"/>
              <a:buNone/>
            </a:pPr>
            <a:r>
              <a:rPr lang="ru-RU" sz="2200" dirty="0">
                <a:latin typeface="Arial"/>
                <a:ea typeface="Arial"/>
                <a:cs typeface="Arial"/>
                <a:sym typeface="Arial"/>
              </a:rPr>
              <a:t>    Наблюдающие за процедурой родители или иные законные представители учащихся обязаны выполнять следующие правила поведения:</a:t>
            </a:r>
            <a:endParaRPr dirty="0"/>
          </a:p>
          <a:p>
            <a:pPr marL="274320" lvl="0" indent="-274320" algn="just" rtl="0">
              <a:spcBef>
                <a:spcPts val="1640"/>
              </a:spcBef>
              <a:spcAft>
                <a:spcPts val="0"/>
              </a:spcAft>
              <a:buSzPts val="1870"/>
              <a:buChar char="⚫"/>
            </a:pPr>
            <a:r>
              <a:rPr lang="ru-RU" sz="2200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ru-RU" sz="2200" b="1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быть «незаметными»</a:t>
            </a:r>
            <a:r>
              <a:rPr lang="ru-RU" sz="2200" dirty="0">
                <a:latin typeface="Arial"/>
                <a:ea typeface="Arial"/>
                <a:cs typeface="Arial"/>
                <a:sym typeface="Arial"/>
              </a:rPr>
              <a:t>: вести себя тихо, не отвлекать учащихся, не задавать им вопросов, не подсказывать,</a:t>
            </a:r>
            <a:endParaRPr dirty="0"/>
          </a:p>
          <a:p>
            <a:pPr marL="274320" lvl="0" indent="-274320" algn="just" rtl="0">
              <a:spcBef>
                <a:spcPts val="1640"/>
              </a:spcBef>
              <a:spcAft>
                <a:spcPts val="0"/>
              </a:spcAft>
              <a:buSzPts val="1870"/>
              <a:buChar char="⚫"/>
            </a:pPr>
            <a:r>
              <a:rPr lang="ru-RU" sz="2200" dirty="0">
                <a:latin typeface="Arial"/>
                <a:ea typeface="Arial"/>
                <a:cs typeface="Arial"/>
                <a:sym typeface="Arial"/>
              </a:rPr>
              <a:t>поддерживать обстановку </a:t>
            </a:r>
            <a:r>
              <a:rPr lang="ru-RU" sz="2200" b="1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честности и открытости</a:t>
            </a:r>
            <a:r>
              <a:rPr lang="ru-RU" sz="2200" dirty="0">
                <a:latin typeface="Arial"/>
                <a:ea typeface="Arial"/>
                <a:cs typeface="Arial"/>
                <a:sym typeface="Arial"/>
              </a:rPr>
              <a:t>: не смотреть на то, как респонденты отвечают на задания теста,</a:t>
            </a:r>
            <a:endParaRPr dirty="0"/>
          </a:p>
          <a:p>
            <a:pPr marL="274320" lvl="0" indent="-274320" algn="just" rtl="0">
              <a:spcBef>
                <a:spcPts val="1640"/>
              </a:spcBef>
              <a:spcAft>
                <a:spcPts val="0"/>
              </a:spcAft>
              <a:buSzPts val="1870"/>
              <a:buChar char="⚫"/>
            </a:pPr>
            <a:r>
              <a:rPr lang="ru-RU" sz="2200" dirty="0">
                <a:latin typeface="Arial"/>
                <a:ea typeface="Arial"/>
                <a:cs typeface="Arial"/>
                <a:sym typeface="Arial"/>
              </a:rPr>
              <a:t>рекомендуется </a:t>
            </a:r>
            <a:r>
              <a:rPr lang="ru-RU" sz="2200" b="1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наблюдать со стороны</a:t>
            </a:r>
            <a:r>
              <a:rPr lang="ru-RU" sz="2200" dirty="0">
                <a:latin typeface="Arial"/>
                <a:ea typeface="Arial"/>
                <a:cs typeface="Arial"/>
                <a:sym typeface="Arial"/>
              </a:rPr>
              <a:t>, ходить по помещению где проходит тестирование является нежелательным.</a:t>
            </a:r>
            <a:endParaRPr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3" name="Google Shape;313;p18"/>
          <p:cNvSpPr txBox="1">
            <a:spLocks noGrp="1"/>
          </p:cNvSpPr>
          <p:nvPr>
            <p:ph type="title"/>
          </p:nvPr>
        </p:nvSpPr>
        <p:spPr>
          <a:xfrm>
            <a:off x="179512" y="332656"/>
            <a:ext cx="8784976" cy="6480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 fontScale="9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520"/>
              <a:buFont typeface="Arial"/>
              <a:buNone/>
            </a:pPr>
            <a:r>
              <a:rPr lang="ru-RU" sz="2520" dirty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Что может получить участник социально-психологического тестирования?</a:t>
            </a:r>
            <a:endParaRPr sz="2520" dirty="0">
              <a:solidFill>
                <a:schemeClr val="accen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4" name="Google Shape;314;p18"/>
          <p:cNvSpPr txBox="1">
            <a:spLocks noGrp="1"/>
          </p:cNvSpPr>
          <p:nvPr>
            <p:ph idx="1"/>
          </p:nvPr>
        </p:nvSpPr>
        <p:spPr>
          <a:xfrm>
            <a:off x="179512" y="2136640"/>
            <a:ext cx="8568952" cy="34992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74320" indent="-274320" algn="just">
              <a:spcBef>
                <a:spcPts val="0"/>
              </a:spcBef>
              <a:buSzPts val="1870"/>
              <a:buFont typeface="Noto Sans Symbols"/>
              <a:buChar char="✔"/>
            </a:pPr>
            <a:r>
              <a:rPr lang="ru-RU" sz="2200" dirty="0">
                <a:latin typeface="Arial"/>
                <a:ea typeface="Arial"/>
                <a:cs typeface="Arial"/>
                <a:sym typeface="Arial"/>
              </a:rPr>
              <a:t>Возможность индивидуального обращения к психологу, проводившему тестирование, для получение более подробных результатов тестирования.</a:t>
            </a:r>
          </a:p>
          <a:p>
            <a:pPr marL="274320" indent="-274320" algn="just">
              <a:spcBef>
                <a:spcPts val="0"/>
              </a:spcBef>
              <a:buSzPts val="1870"/>
              <a:buFont typeface="Noto Sans Symbols"/>
              <a:buChar char="✔"/>
            </a:pPr>
            <a:endParaRPr lang="ru-RU" sz="2400" dirty="0"/>
          </a:p>
          <a:p>
            <a:pPr marL="274320" lvl="0" indent="-274320" algn="just" rtl="0">
              <a:spcBef>
                <a:spcPts val="0"/>
              </a:spcBef>
              <a:spcAft>
                <a:spcPts val="0"/>
              </a:spcAft>
              <a:buSzPts val="1870"/>
              <a:buFont typeface="Noto Sans Symbols"/>
              <a:buChar char="✔"/>
            </a:pPr>
            <a:r>
              <a:rPr lang="ru-RU" sz="2200" dirty="0">
                <a:latin typeface="Arial"/>
                <a:ea typeface="Arial"/>
                <a:cs typeface="Arial"/>
                <a:sym typeface="Arial"/>
              </a:rPr>
              <a:t>Краткую характеристику актуального уровня развития психологической устойчивости;</a:t>
            </a:r>
            <a:endParaRPr sz="2200" dirty="0">
              <a:latin typeface="Arial"/>
              <a:ea typeface="Arial"/>
              <a:cs typeface="Arial"/>
              <a:sym typeface="Arial"/>
            </a:endParaRPr>
          </a:p>
          <a:p>
            <a:pPr marL="274320" lvl="0" indent="-274320" algn="just" rtl="0">
              <a:spcBef>
                <a:spcPts val="2240"/>
              </a:spcBef>
              <a:spcAft>
                <a:spcPts val="0"/>
              </a:spcAft>
              <a:buSzPts val="1870"/>
              <a:buFont typeface="Noto Sans Symbols"/>
              <a:buChar char="✔"/>
            </a:pPr>
            <a:r>
              <a:rPr lang="ru-RU" sz="2200" dirty="0">
                <a:latin typeface="Arial"/>
                <a:ea typeface="Arial"/>
                <a:cs typeface="Arial"/>
                <a:sym typeface="Arial"/>
              </a:rPr>
              <a:t>Рекомендации в каком направлении нужно развивать свою психологическую устойчивость;</a:t>
            </a:r>
            <a:endParaRPr sz="2200" dirty="0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9" name="Google Shape;319;p19"/>
          <p:cNvSpPr txBox="1"/>
          <p:nvPr/>
        </p:nvSpPr>
        <p:spPr>
          <a:xfrm>
            <a:off x="286689" y="1219010"/>
            <a:ext cx="8640960" cy="40827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95"/>
              <a:buFont typeface="Noto Sans Symbols"/>
              <a:buNone/>
            </a:pPr>
            <a:r>
              <a:rPr lang="ru-RU" sz="2700" b="1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   Тестирование проводится при наличии информированного согласия в письменной форме одного из родителей (законного представителя) обучающихся.</a:t>
            </a:r>
          </a:p>
          <a:p>
            <a:pPr marL="0" marR="0" lvl="0" indent="0" algn="just" rtl="0">
              <a:spcBef>
                <a:spcPts val="1740"/>
              </a:spcBef>
              <a:spcAft>
                <a:spcPts val="0"/>
              </a:spcAft>
              <a:buClr>
                <a:schemeClr val="accent1"/>
              </a:buClr>
              <a:buSzPts val="2295"/>
              <a:buFont typeface="Noto Sans Symbols"/>
              <a:buNone/>
            </a:pPr>
            <a:r>
              <a:rPr lang="ru-RU" sz="27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	Согласие </a:t>
            </a:r>
            <a:r>
              <a:rPr lang="ru-RU" sz="2700" dirty="0">
                <a:solidFill>
                  <a:srgbClr val="0070C0"/>
                </a:solidFill>
                <a:latin typeface="Arial"/>
                <a:ea typeface="Arial"/>
                <a:cs typeface="Arial"/>
                <a:sym typeface="Arial"/>
              </a:rPr>
              <a:t>фиксирует разрешение </a:t>
            </a:r>
            <a:r>
              <a:rPr lang="ru-RU" sz="27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Вашему ребенку участвовать в тестировании, подтверждает Вашу </a:t>
            </a:r>
            <a:r>
              <a:rPr lang="ru-RU" sz="2700" dirty="0">
                <a:solidFill>
                  <a:srgbClr val="0070C0"/>
                </a:solidFill>
                <a:latin typeface="Arial"/>
                <a:ea typeface="Arial"/>
                <a:cs typeface="Arial"/>
                <a:sym typeface="Arial"/>
              </a:rPr>
              <a:t>осведомленность о цели</a:t>
            </a:r>
            <a:r>
              <a:rPr lang="ru-RU" sz="2700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ru-RU" sz="27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тестирования, его длительности и возможных результатах.</a:t>
            </a:r>
            <a:endParaRPr sz="270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4" name="Google Shape;324;p20"/>
          <p:cNvSpPr txBox="1">
            <a:spLocks noGrp="1"/>
          </p:cNvSpPr>
          <p:nvPr>
            <p:ph type="title"/>
          </p:nvPr>
        </p:nvSpPr>
        <p:spPr>
          <a:xfrm>
            <a:off x="395536" y="1844824"/>
            <a:ext cx="8229600" cy="20941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7A9798"/>
              </a:buClr>
              <a:buSzPts val="3300"/>
              <a:buFont typeface="Georgia"/>
              <a:buNone/>
            </a:pPr>
            <a:endParaRPr dirty="0"/>
          </a:p>
        </p:txBody>
      </p:sp>
      <p:sp>
        <p:nvSpPr>
          <p:cNvPr id="3" name="Google Shape;313;p18"/>
          <p:cNvSpPr txBox="1">
            <a:spLocks/>
          </p:cNvSpPr>
          <p:nvPr/>
        </p:nvSpPr>
        <p:spPr>
          <a:xfrm>
            <a:off x="179512" y="332656"/>
            <a:ext cx="8784976" cy="6480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 fontScale="97500"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A9798"/>
              </a:buClr>
              <a:buSzPts val="3300"/>
              <a:buFont typeface="Georgia"/>
              <a:buNone/>
              <a:defRPr sz="3300" b="0" i="0" u="none" strike="noStrike" cap="none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>
              <a:buClr>
                <a:schemeClr val="accent1"/>
              </a:buClr>
              <a:buSzPts val="2520"/>
              <a:buFont typeface="Arial"/>
              <a:buNone/>
            </a:pPr>
            <a:r>
              <a:rPr lang="ru-RU" sz="2520" dirty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Контактная информация!</a:t>
            </a:r>
          </a:p>
        </p:txBody>
      </p:sp>
      <p:sp>
        <p:nvSpPr>
          <p:cNvPr id="4" name="Title 4"/>
          <p:cNvSpPr txBox="1">
            <a:spLocks/>
          </p:cNvSpPr>
          <p:nvPr/>
        </p:nvSpPr>
        <p:spPr>
          <a:xfrm>
            <a:off x="3657600" y="4108682"/>
            <a:ext cx="5333878" cy="2283326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endParaRPr lang="en-US" altLang="ru-RU" sz="1200" b="1" dirty="0">
              <a:solidFill>
                <a:schemeClr val="accent3">
                  <a:lumMod val="50000"/>
                </a:schemeClr>
              </a:solidFill>
              <a:latin typeface="Liberation Serif" panose="02020603050405020304" pitchFamily="18" charset="0"/>
              <a:ea typeface="+mj-ea"/>
              <a:cs typeface="+mj-cs"/>
            </a:endParaRPr>
          </a:p>
        </p:txBody>
      </p:sp>
      <p:sp>
        <p:nvSpPr>
          <p:cNvPr id="5" name="Content Placeholder 5"/>
          <p:cNvSpPr txBox="1">
            <a:spLocks/>
          </p:cNvSpPr>
          <p:nvPr/>
        </p:nvSpPr>
        <p:spPr>
          <a:xfrm>
            <a:off x="3036277" y="3635718"/>
            <a:ext cx="4160425" cy="3222282"/>
          </a:xfrm>
          <a:prstGeom prst="rect">
            <a:avLst/>
          </a:prstGeom>
        </p:spPr>
        <p:txBody>
          <a:bodyPr/>
          <a:lstStyle/>
          <a:p>
            <a:pPr marL="342900" indent="-341313">
              <a:lnSpc>
                <a:spcPct val="80000"/>
              </a:lnSpc>
              <a:spcBef>
                <a:spcPts val="1000"/>
              </a:spcBef>
              <a:buFont typeface="Arial" pitchFamily="34" charset="0"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en-US" altLang="ru-RU" sz="900" b="1" dirty="0">
                <a:latin typeface="+mn-lt"/>
              </a:rPr>
              <a:t> </a:t>
            </a:r>
            <a:endParaRPr lang="en-US" altLang="ru-RU" sz="900" b="1" dirty="0">
              <a:solidFill>
                <a:srgbClr val="000099"/>
              </a:solidFill>
              <a:latin typeface="Corbel" pitchFamily="34" charset="0"/>
            </a:endParaRPr>
          </a:p>
          <a:p>
            <a:pPr marL="342900" indent="-341313">
              <a:lnSpc>
                <a:spcPct val="80000"/>
              </a:lnSpc>
              <a:spcBef>
                <a:spcPts val="1000"/>
              </a:spcBef>
              <a:buFont typeface="Arial" pitchFamily="34" charset="0"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en-US" altLang="ru-RU" sz="1300" dirty="0">
                <a:solidFill>
                  <a:srgbClr val="000099"/>
                </a:solidFill>
                <a:cs typeface="Arial" pitchFamily="34" charset="0"/>
              </a:rPr>
              <a:t> </a:t>
            </a:r>
            <a:endParaRPr lang="ru-RU" sz="2000" b="1" dirty="0">
              <a:solidFill>
                <a:srgbClr val="0070C0"/>
              </a:solidFill>
            </a:endParaRPr>
          </a:p>
          <a:p>
            <a:pPr>
              <a:defRPr/>
            </a:pPr>
            <a:endParaRPr lang="ru-RU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717452" y="1616886"/>
            <a:ext cx="8018585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dirty="0"/>
              <a:t>       </a:t>
            </a:r>
            <a:r>
              <a:rPr lang="ru-RU" sz="2000" dirty="0">
                <a:solidFill>
                  <a:srgbClr val="C00000"/>
                </a:solidFill>
              </a:rPr>
              <a:t>По всем интересующим Вас вопросам, связанным с поведением социально-психологического тестирования в МАОУ «АСОШ №4» ГО «Поселок Агинское», можно обращаться к педагогу-психологу</a:t>
            </a:r>
            <a:r>
              <a:rPr lang="ru-RU" sz="2000" dirty="0"/>
              <a:t> </a:t>
            </a:r>
            <a:r>
              <a:rPr lang="ru-RU" sz="2000" b="1" dirty="0"/>
              <a:t>Очировой </a:t>
            </a:r>
            <a:r>
              <a:rPr lang="ru-RU" sz="2000" b="1" dirty="0" err="1"/>
              <a:t>Туяне</a:t>
            </a:r>
            <a:r>
              <a:rPr lang="ru-RU" sz="2000" b="1" dirty="0"/>
              <a:t> </a:t>
            </a:r>
            <a:r>
              <a:rPr lang="ru-RU" sz="2000" b="1" dirty="0" err="1"/>
              <a:t>Очировне</a:t>
            </a:r>
            <a:endParaRPr lang="ru-RU" sz="2000" b="1" dirty="0"/>
          </a:p>
          <a:p>
            <a:pPr algn="ctr"/>
            <a:endParaRPr lang="ru-RU" sz="12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p2"/>
          <p:cNvSpPr/>
          <p:nvPr/>
        </p:nvSpPr>
        <p:spPr>
          <a:xfrm>
            <a:off x="479675" y="581530"/>
            <a:ext cx="7920880" cy="52475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algn="just"/>
            <a:r>
              <a:rPr lang="ru-RU" sz="23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   </a:t>
            </a:r>
            <a:r>
              <a:rPr lang="ru-RU" sz="2400" dirty="0">
                <a:solidFill>
                  <a:schemeClr val="dk1"/>
                </a:solidFill>
                <a:latin typeface="+mj-lt"/>
                <a:sym typeface="Arial"/>
              </a:rPr>
              <a:t>Проведение социально-психологического тестирования организовано во исполнение </a:t>
            </a:r>
            <a:r>
              <a:rPr lang="ru-RU" sz="2400" b="1" dirty="0">
                <a:latin typeface="+mj-lt"/>
                <a:cs typeface="Times New Roman" panose="02020603050405020304" pitchFamily="18" charset="0"/>
                <a:hlinkClick r:id="rId3" action="ppaction://hlinkfile"/>
              </a:rPr>
              <a:t>Приказа Министерства просвещения № 59 от 20.02.2020 г. </a:t>
            </a:r>
            <a:r>
              <a:rPr lang="ru-RU" sz="2400" b="1" dirty="0">
                <a:latin typeface="+mj-lt"/>
                <a:cs typeface="Times New Roman" panose="02020603050405020304" pitchFamily="18" charset="0"/>
              </a:rPr>
              <a:t>«Об утверждении порядка проведения СПТ.» »</a:t>
            </a:r>
            <a:r>
              <a:rPr lang="ru-RU" sz="2400" dirty="0">
                <a:latin typeface="+mj-lt"/>
                <a:cs typeface="Times New Roman" panose="02020603050405020304" pitchFamily="18" charset="0"/>
              </a:rPr>
              <a:t> и </a:t>
            </a:r>
            <a:r>
              <a:rPr lang="ru-RU" sz="2400" dirty="0"/>
              <a:t> письма министерства по вопросам обеспечения безопасности и противодействия коррупции в Ростовской области от 17.08.2021 №1.7/750 о проведении в организациях, расположенных на территории Ростовской области, тестирования обучающихся в целях раннего выявления незаконного потребления наркотических средств и психотропных веществ на 2021-2022 годы</a:t>
            </a:r>
          </a:p>
          <a:p>
            <a:pPr lvl="0" algn="just"/>
            <a:endParaRPr sz="2400" dirty="0">
              <a:latin typeface="+mj-lt"/>
            </a:endParaRPr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230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p3"/>
          <p:cNvSpPr txBox="1">
            <a:spLocks noGrp="1"/>
          </p:cNvSpPr>
          <p:nvPr>
            <p:ph idx="1"/>
          </p:nvPr>
        </p:nvSpPr>
        <p:spPr>
          <a:xfrm>
            <a:off x="359532" y="1628800"/>
            <a:ext cx="8424936" cy="43204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363538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040"/>
              <a:buNone/>
            </a:pPr>
            <a:endParaRPr lang="ru-RU" sz="2400" b="1" dirty="0">
              <a:solidFill>
                <a:srgbClr val="FF0000"/>
              </a:solidFill>
              <a:latin typeface="+mn-lt"/>
              <a:ea typeface="Arial"/>
              <a:cs typeface="Arial"/>
              <a:sym typeface="Arial"/>
            </a:endParaRPr>
          </a:p>
          <a:p>
            <a:pPr marL="0" lvl="0" indent="363538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040"/>
              <a:buNone/>
            </a:pPr>
            <a:endParaRPr lang="ru-RU" sz="2400" b="1" dirty="0">
              <a:solidFill>
                <a:srgbClr val="FF0000"/>
              </a:solidFill>
              <a:latin typeface="+mn-lt"/>
              <a:ea typeface="Arial"/>
              <a:cs typeface="Arial"/>
              <a:sym typeface="Arial"/>
            </a:endParaRPr>
          </a:p>
          <a:p>
            <a:pPr marL="0" lvl="0" indent="363538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040"/>
              <a:buNone/>
            </a:pPr>
            <a:r>
              <a:rPr lang="ru-RU" sz="2400" b="1" dirty="0">
                <a:solidFill>
                  <a:srgbClr val="FF0000"/>
                </a:solidFill>
                <a:latin typeface="+mn-lt"/>
                <a:ea typeface="Arial"/>
                <a:cs typeface="Arial"/>
                <a:sym typeface="Arial"/>
              </a:rPr>
              <a:t>Всероссийское мероприятие!</a:t>
            </a:r>
            <a:endParaRPr sz="2400" b="1" dirty="0">
              <a:solidFill>
                <a:srgbClr val="FF0000"/>
              </a:solidFill>
              <a:latin typeface="+mn-lt"/>
            </a:endParaRPr>
          </a:p>
          <a:p>
            <a:pPr marL="0" lvl="0" indent="363538" algn="ctr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SzPts val="2040"/>
              <a:buNone/>
            </a:pPr>
            <a:r>
              <a:rPr lang="ru-RU" sz="2400" b="1" dirty="0">
                <a:latin typeface="+mn-lt"/>
                <a:ea typeface="Arial"/>
                <a:cs typeface="Arial"/>
                <a:sym typeface="Arial"/>
              </a:rPr>
              <a:t>Участниками</a:t>
            </a:r>
            <a:r>
              <a:rPr lang="ru-RU" sz="2400" dirty="0">
                <a:latin typeface="+mn-lt"/>
                <a:ea typeface="Arial"/>
                <a:cs typeface="Arial"/>
                <a:sym typeface="Arial"/>
              </a:rPr>
              <a:t> являются обучающиеся с 7 по 11 класс (достигшие 13 летнего возраста на момент проведения тестирования и старше), а также студенты 1-2 курсов средне-специальных и высших учебных заведений.   </a:t>
            </a:r>
            <a:endParaRPr sz="2400" dirty="0">
              <a:latin typeface="+mn-lt"/>
            </a:endParaRPr>
          </a:p>
        </p:txBody>
      </p:sp>
      <p:sp>
        <p:nvSpPr>
          <p:cNvPr id="175" name="Google Shape;175;p3"/>
          <p:cNvSpPr txBox="1"/>
          <p:nvPr/>
        </p:nvSpPr>
        <p:spPr>
          <a:xfrm>
            <a:off x="251520" y="190763"/>
            <a:ext cx="8640960" cy="8640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95"/>
              <a:buFont typeface="Noto Sans Symbols"/>
              <a:buNone/>
            </a:pPr>
            <a:r>
              <a:rPr lang="ru-RU" sz="2700" dirty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   Социально-психологическое тестирование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9724160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p3"/>
          <p:cNvSpPr txBox="1">
            <a:spLocks noGrp="1"/>
          </p:cNvSpPr>
          <p:nvPr>
            <p:ph idx="1"/>
          </p:nvPr>
        </p:nvSpPr>
        <p:spPr>
          <a:xfrm>
            <a:off x="467544" y="1637592"/>
            <a:ext cx="8424936" cy="43204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363538" algn="just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040"/>
              <a:buNone/>
            </a:pPr>
            <a:r>
              <a:rPr lang="ru-RU" sz="2400" b="1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Целью тестирования является</a:t>
            </a:r>
            <a:r>
              <a:rPr lang="ru-RU" sz="2400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ru-RU" sz="2400" i="1" dirty="0">
                <a:latin typeface="Arial"/>
                <a:ea typeface="Arial"/>
                <a:cs typeface="Arial"/>
                <a:sym typeface="Arial"/>
              </a:rPr>
              <a:t>и</a:t>
            </a:r>
            <a:r>
              <a:rPr lang="ru-RU" i="1" dirty="0"/>
              <a:t>сследование ориентированное на выявление отношения подростка к своей жизни, переживанию трудностей, разногласий с другими людьми и жизненных неприятностей, а также их преодолению. Тем самым позволяет оценить процесс становления личности обучающегося.</a:t>
            </a:r>
            <a:endParaRPr lang="ru-RU" dirty="0"/>
          </a:p>
          <a:p>
            <a:pPr marL="0" lvl="0" indent="363538" algn="just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040"/>
              <a:buNone/>
            </a:pPr>
            <a:endParaRPr lang="ru-RU" dirty="0"/>
          </a:p>
          <a:p>
            <a:pPr marL="0" lvl="0" indent="363538" algn="just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2040"/>
              <a:buNone/>
            </a:pPr>
            <a:r>
              <a:rPr lang="ru-RU" dirty="0"/>
              <a:t>С помощью тестирования так же оценивается вероятность вовлечения подростков в зависимое поведение на основе соотношения факторов риска и факторов защиты, воздействующих на них.</a:t>
            </a:r>
          </a:p>
          <a:p>
            <a:pPr marL="0" lvl="0" indent="363538" algn="just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SzPts val="2040"/>
              <a:buNone/>
            </a:pPr>
            <a:r>
              <a:rPr lang="ru-RU" sz="2400" dirty="0">
                <a:latin typeface="Arial"/>
                <a:ea typeface="Arial"/>
                <a:cs typeface="Arial"/>
                <a:sym typeface="Arial"/>
              </a:rPr>
              <a:t> </a:t>
            </a:r>
            <a:endParaRPr dirty="0"/>
          </a:p>
        </p:txBody>
      </p:sp>
      <p:sp>
        <p:nvSpPr>
          <p:cNvPr id="175" name="Google Shape;175;p3"/>
          <p:cNvSpPr txBox="1"/>
          <p:nvPr/>
        </p:nvSpPr>
        <p:spPr>
          <a:xfrm>
            <a:off x="251520" y="190763"/>
            <a:ext cx="8640960" cy="8640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95"/>
              <a:buFont typeface="Noto Sans Symbols"/>
              <a:buNone/>
            </a:pPr>
            <a:r>
              <a:rPr lang="ru-RU" sz="2700" dirty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   Социально-психологическое тестирование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Google Shape;180;p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700"/>
              <a:buFont typeface="Arial"/>
              <a:buNone/>
            </a:pPr>
            <a:r>
              <a:rPr lang="ru-RU" sz="2700" dirty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Выявляет ли методика СПТ </a:t>
            </a:r>
            <a:br>
              <a:rPr lang="ru-RU" sz="2700" dirty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ru-RU" sz="2700" dirty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наркопотребление или наркозависимость? </a:t>
            </a:r>
            <a:endParaRPr dirty="0"/>
          </a:p>
        </p:txBody>
      </p:sp>
      <p:sp>
        <p:nvSpPr>
          <p:cNvPr id="181" name="Google Shape;181;p4"/>
          <p:cNvSpPr txBox="1">
            <a:spLocks noGrp="1"/>
          </p:cNvSpPr>
          <p:nvPr>
            <p:ph idx="1"/>
          </p:nvPr>
        </p:nvSpPr>
        <p:spPr>
          <a:xfrm>
            <a:off x="251520" y="1700808"/>
            <a:ext cx="8568952" cy="46237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lnSpcReduction="1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SzPts val="2380"/>
              <a:buNone/>
            </a:pPr>
            <a:r>
              <a:rPr lang="ru-RU" sz="2800" b="1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Методика  не  может  быть  использована  для </a:t>
            </a:r>
            <a:endParaRPr dirty="0"/>
          </a:p>
          <a:p>
            <a:pPr marL="0" lvl="0" indent="0" algn="ctr" rtl="0">
              <a:spcBef>
                <a:spcPts val="560"/>
              </a:spcBef>
              <a:spcAft>
                <a:spcPts val="0"/>
              </a:spcAft>
              <a:buSzPts val="2380"/>
              <a:buNone/>
            </a:pPr>
            <a:r>
              <a:rPr lang="ru-RU" sz="2800" b="1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формулировки  заключения  о  наркотической  или  иной зависимости.  </a:t>
            </a:r>
            <a:endParaRPr dirty="0"/>
          </a:p>
          <a:p>
            <a:pPr marL="131445" indent="0" algn="ctr">
              <a:buNone/>
            </a:pPr>
            <a:endParaRPr lang="ru-RU" sz="2800" dirty="0">
              <a:solidFill>
                <a:srgbClr val="000000"/>
              </a:solidFill>
              <a:latin typeface="Arial"/>
              <a:cs typeface="Arial"/>
              <a:sym typeface="Arial"/>
            </a:endParaRPr>
          </a:p>
          <a:p>
            <a:pPr marL="131445" indent="0" algn="ctr">
              <a:buNone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Данная методика оценивает степень влияния факторов риска, с которыми сталкиваются или могут столкнуться обучающиеся, и факторы защиты, позволяющие этому противостоять, адаптироваться, повысить психологическую устойчивость.</a:t>
            </a:r>
          </a:p>
          <a:p>
            <a:pPr marL="0" lvl="0" indent="0" algn="just" rtl="0">
              <a:spcBef>
                <a:spcPts val="560"/>
              </a:spcBef>
              <a:spcAft>
                <a:spcPts val="0"/>
              </a:spcAft>
              <a:buSzPts val="2380"/>
              <a:buNone/>
            </a:pPr>
            <a:r>
              <a:rPr lang="ru-RU" sz="28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dirty="0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p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274320" lvl="0" indent="-274320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700"/>
              <a:buFont typeface="Arial"/>
              <a:buNone/>
            </a:pPr>
            <a:r>
              <a:rPr lang="ru-RU" sz="27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Какие результаты тестирования станут известны в образовательной организации? </a:t>
            </a:r>
            <a:endParaRPr/>
          </a:p>
        </p:txBody>
      </p:sp>
      <p:sp>
        <p:nvSpPr>
          <p:cNvPr id="187" name="Google Shape;187;p5"/>
          <p:cNvSpPr txBox="1">
            <a:spLocks noGrp="1"/>
          </p:cNvSpPr>
          <p:nvPr>
            <p:ph idx="1"/>
          </p:nvPr>
        </p:nvSpPr>
        <p:spPr>
          <a:xfrm>
            <a:off x="301752" y="1571010"/>
            <a:ext cx="8503920" cy="457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514350" lvl="0" indent="-514350" algn="just">
              <a:lnSpc>
                <a:spcPct val="90000"/>
              </a:lnSpc>
              <a:spcBef>
                <a:spcPts val="0"/>
              </a:spcBef>
              <a:buSzPts val="2202"/>
              <a:buAutoNum type="arabicPeriod"/>
            </a:pP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Все </a:t>
            </a:r>
            <a:r>
              <a:rPr lang="ru-RU" sz="2400" b="1" dirty="0">
                <a:solidFill>
                  <a:srgbClr val="000000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результаты тестирования </a:t>
            </a:r>
            <a:r>
              <a:rPr lang="ru-RU" sz="2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деперсонифицированы</a:t>
            </a:r>
            <a:r>
              <a:rPr lang="ru-RU" sz="2400" b="1" dirty="0">
                <a:solidFill>
                  <a:srgbClr val="000000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!!! 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Никто из сотрудников и руководства образовательной организации не сможет узнать индивидуальные результаты обучающегося.</a:t>
            </a:r>
          </a:p>
          <a:p>
            <a:pPr marL="514350" lvl="0" indent="-514350" algn="just">
              <a:lnSpc>
                <a:spcPct val="90000"/>
              </a:lnSpc>
              <a:spcBef>
                <a:spcPts val="0"/>
              </a:spcBef>
              <a:buSzPts val="2202"/>
              <a:buAutoNum type="arabicPeriod"/>
            </a:pPr>
            <a:endParaRPr lang="ru-RU" sz="24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Arial"/>
            </a:endParaRPr>
          </a:p>
          <a:p>
            <a:pPr marL="514350" lvl="0" indent="-514350" algn="just">
              <a:lnSpc>
                <a:spcPct val="90000"/>
              </a:lnSpc>
              <a:spcBef>
                <a:spcPts val="0"/>
              </a:spcBef>
              <a:buSzPts val="2202"/>
              <a:buAutoNum type="arabicPeriod"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Доступ к информация о том, какой код присвоен тестируемому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имеет только психолог образовательной организации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соблюдение конфиденциальности данной информации охраняется законом РФ (</a:t>
            </a:r>
            <a:r>
              <a:rPr lang="ru-RU" sz="2400" b="1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Административная ответственность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(согласно ст. 13.11 КоАП РФ), </a:t>
            </a:r>
            <a:r>
              <a:rPr lang="ru-RU" sz="2400" b="1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уголовная ответственность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(137, 140, 272 ст. УК РФ), </a:t>
            </a:r>
            <a:r>
              <a:rPr lang="ru-RU" sz="2400" b="1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гражданско-правовая ответственность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(ст. 15, 151 Гражданского кодекса, ст. 24 закона «О персональных данных»).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Google Shape;192;p6"/>
          <p:cNvSpPr txBox="1">
            <a:spLocks noGrp="1"/>
          </p:cNvSpPr>
          <p:nvPr>
            <p:ph type="title"/>
          </p:nvPr>
        </p:nvSpPr>
        <p:spPr>
          <a:xfrm>
            <a:off x="301752" y="325315"/>
            <a:ext cx="8534400" cy="7589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700"/>
              <a:buFont typeface="Arial"/>
              <a:buNone/>
            </a:pPr>
            <a:r>
              <a:rPr lang="ru-RU" sz="2700" dirty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 В чем заключается конфиденциальность </a:t>
            </a:r>
            <a:br>
              <a:rPr lang="ru-RU" sz="2700" dirty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ru-RU" sz="2700" dirty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проведения тестирования? </a:t>
            </a:r>
            <a:endParaRPr dirty="0"/>
          </a:p>
        </p:txBody>
      </p:sp>
      <p:sp>
        <p:nvSpPr>
          <p:cNvPr id="193" name="Google Shape;193;p6"/>
          <p:cNvSpPr txBox="1">
            <a:spLocks noGrp="1"/>
          </p:cNvSpPr>
          <p:nvPr>
            <p:ph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85000" lnSpcReduction="10000"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122"/>
              <a:buNone/>
            </a:pPr>
            <a:r>
              <a:rPr lang="ru-RU" sz="2497" b="1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Все результаты тестирования строго конфиденциальны! </a:t>
            </a:r>
            <a:endParaRPr sz="2497" b="1" dirty="0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74320" lvl="0" indent="-274320" algn="just" rtl="0">
              <a:lnSpc>
                <a:spcPct val="90000"/>
              </a:lnSpc>
              <a:spcBef>
                <a:spcPts val="499"/>
              </a:spcBef>
              <a:spcAft>
                <a:spcPts val="0"/>
              </a:spcAft>
              <a:buSzPts val="2122"/>
              <a:buChar char="⚫"/>
            </a:pPr>
            <a:r>
              <a:rPr lang="ru-RU" sz="2497" dirty="0">
                <a:latin typeface="Arial"/>
                <a:ea typeface="Arial"/>
                <a:cs typeface="Arial"/>
                <a:sym typeface="Arial"/>
              </a:rPr>
              <a:t>Каждому обучающемуся присваивается индивидуальный код участника, который делает невозможным персонификацию данных. </a:t>
            </a:r>
            <a:endParaRPr dirty="0"/>
          </a:p>
          <a:p>
            <a:pPr marL="274320" lvl="0" indent="-274320" algn="just" rtl="0">
              <a:lnSpc>
                <a:spcPct val="90000"/>
              </a:lnSpc>
              <a:spcBef>
                <a:spcPts val="499"/>
              </a:spcBef>
              <a:spcAft>
                <a:spcPts val="0"/>
              </a:spcAft>
              <a:buSzPts val="2122"/>
              <a:buChar char="⚫"/>
            </a:pPr>
            <a:r>
              <a:rPr lang="ru-RU" sz="2497" dirty="0">
                <a:latin typeface="Arial"/>
                <a:ea typeface="Arial"/>
                <a:cs typeface="Arial"/>
                <a:sym typeface="Arial"/>
              </a:rPr>
              <a:t>Список индивидуальных кодов и соответствующих им фамилий хранится в образовательной организации в соответствии с Федеральным законом от 27 июля 2007 г. № 152-ФЗ «О персональных данных». </a:t>
            </a:r>
            <a:endParaRPr dirty="0"/>
          </a:p>
          <a:p>
            <a:pPr marL="274320" lvl="0" indent="-274320" algn="just" rtl="0">
              <a:lnSpc>
                <a:spcPct val="90000"/>
              </a:lnSpc>
              <a:spcBef>
                <a:spcPts val="499"/>
              </a:spcBef>
              <a:spcAft>
                <a:spcPts val="0"/>
              </a:spcAft>
              <a:buSzPts val="2122"/>
              <a:buChar char="⚫"/>
            </a:pPr>
            <a:r>
              <a:rPr lang="ru-RU" sz="2497" dirty="0">
                <a:latin typeface="Arial"/>
                <a:ea typeface="Arial"/>
                <a:cs typeface="Arial"/>
                <a:sym typeface="Arial"/>
              </a:rPr>
              <a:t>Персональные результаты могут быть </a:t>
            </a:r>
            <a:r>
              <a:rPr lang="ru-RU" sz="2497" b="1" dirty="0">
                <a:latin typeface="Arial"/>
                <a:ea typeface="Arial"/>
                <a:cs typeface="Arial"/>
                <a:sym typeface="Arial"/>
              </a:rPr>
              <a:t>доступны</a:t>
            </a:r>
            <a:r>
              <a:rPr lang="ru-RU" sz="2497" dirty="0">
                <a:latin typeface="Arial"/>
                <a:ea typeface="Arial"/>
                <a:cs typeface="Arial"/>
                <a:sym typeface="Arial"/>
              </a:rPr>
              <a:t> только трем лицам: </a:t>
            </a:r>
            <a:r>
              <a:rPr lang="ru-RU" sz="2497" b="1" dirty="0">
                <a:latin typeface="Arial"/>
                <a:ea typeface="Arial"/>
                <a:cs typeface="Arial"/>
                <a:sym typeface="Arial"/>
              </a:rPr>
              <a:t>родителю, ребенку и педагогу-психологу. </a:t>
            </a:r>
            <a:endParaRPr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Google Shape;198;p7"/>
          <p:cNvSpPr txBox="1">
            <a:spLocks noGrp="1"/>
          </p:cNvSpPr>
          <p:nvPr>
            <p:ph type="title"/>
          </p:nvPr>
        </p:nvSpPr>
        <p:spPr>
          <a:xfrm>
            <a:off x="0" y="0"/>
            <a:ext cx="9036496" cy="9875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7A9798"/>
              </a:buClr>
              <a:buSzPts val="2200"/>
              <a:buFont typeface="Arial"/>
              <a:buNone/>
            </a:pPr>
            <a:r>
              <a:rPr lang="ru-RU" sz="220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ru-RU" sz="24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Какие результаты будут получены Вами и вашим ребенком после проведения тестирования? </a:t>
            </a:r>
            <a:endParaRPr sz="2400">
              <a:solidFill>
                <a:schemeClr val="accen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9" name="Google Shape;199;p7"/>
          <p:cNvSpPr txBox="1">
            <a:spLocks noGrp="1"/>
          </p:cNvSpPr>
          <p:nvPr>
            <p:ph idx="1"/>
          </p:nvPr>
        </p:nvSpPr>
        <p:spPr>
          <a:xfrm>
            <a:off x="336921" y="1544632"/>
            <a:ext cx="8503920" cy="457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just" rtl="0">
              <a:spcBef>
                <a:spcPts val="0"/>
              </a:spcBef>
              <a:spcAft>
                <a:spcPts val="0"/>
              </a:spcAft>
              <a:buSzPts val="2295"/>
              <a:buNone/>
            </a:pPr>
            <a:r>
              <a:rPr lang="ru-RU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Основной принцип при сообщении результатов: </a:t>
            </a:r>
            <a:endParaRPr dirty="0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ctr" rtl="0">
              <a:spcBef>
                <a:spcPts val="540"/>
              </a:spcBef>
              <a:spcAft>
                <a:spcPts val="0"/>
              </a:spcAft>
              <a:buSzPts val="2295"/>
              <a:buNone/>
            </a:pPr>
            <a:r>
              <a:rPr lang="ru-RU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«не навреди!»</a:t>
            </a:r>
            <a:endParaRPr dirty="0"/>
          </a:p>
          <a:p>
            <a:pPr algn="just"/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завершению тестирования, после обработки результатов, обучающиеся или родители (законные представители) могут обратиться за получением кратких результатов теста и при необходимости получить более подробные рекомендации по минимизации влияния факторов риска и актуализации факторов защиты к психологу образовательной организации.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Google Shape;204;p8"/>
          <p:cNvSpPr txBox="1">
            <a:spLocks noGrp="1"/>
          </p:cNvSpPr>
          <p:nvPr>
            <p:ph type="title"/>
          </p:nvPr>
        </p:nvSpPr>
        <p:spPr>
          <a:xfrm>
            <a:off x="179512" y="188640"/>
            <a:ext cx="8784976" cy="9361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Font typeface="Arial"/>
              <a:buNone/>
            </a:pPr>
            <a:r>
              <a:rPr lang="ru-RU" sz="21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Могут ли результаты социально-психологического тестирования отрицательно повлиять на репутацию ребенка или осложнить его жизнь в дальнейшем? </a:t>
            </a:r>
            <a:endParaRPr/>
          </a:p>
        </p:txBody>
      </p:sp>
      <p:sp>
        <p:nvSpPr>
          <p:cNvPr id="205" name="Google Shape;205;p8"/>
          <p:cNvSpPr txBox="1">
            <a:spLocks noGrp="1"/>
          </p:cNvSpPr>
          <p:nvPr>
            <p:ph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lnSpcReduction="10000"/>
          </a:bodyPr>
          <a:lstStyle/>
          <a:p>
            <a:pPr marL="274320" lvl="0" indent="-274320" algn="just" rtl="0">
              <a:spcBef>
                <a:spcPts val="0"/>
              </a:spcBef>
              <a:spcAft>
                <a:spcPts val="0"/>
              </a:spcAft>
              <a:buSzPts val="2380"/>
              <a:buFont typeface="Noto Sans Symbols"/>
              <a:buChar char="✔"/>
            </a:pPr>
            <a:r>
              <a:rPr lang="ru-RU" sz="2800" b="1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Методика  СПТ  не  выявляет  наркопотребление </a:t>
            </a:r>
            <a:r>
              <a:rPr lang="ru-RU" sz="28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или наркозависимость. В ней нет ни одного вопроса об  употреблении  наркотических  средств  и психотропных веществ. </a:t>
            </a:r>
            <a:endParaRPr sz="280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74320" lvl="0" indent="-274320" algn="just" rtl="0">
              <a:spcBef>
                <a:spcPts val="540"/>
              </a:spcBef>
              <a:spcAft>
                <a:spcPts val="0"/>
              </a:spcAft>
              <a:buSzPts val="2295"/>
              <a:buFont typeface="Noto Sans Symbols"/>
              <a:buChar char="✔"/>
            </a:pPr>
            <a:r>
              <a:rPr lang="ru-RU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ru-RU" b="1" dirty="0">
                <a:latin typeface="Arial"/>
                <a:ea typeface="Arial"/>
                <a:cs typeface="Arial"/>
                <a:sym typeface="Arial"/>
              </a:rPr>
              <a:t>Методика является опросом мнений и не оценивает самих детей!</a:t>
            </a:r>
            <a:r>
              <a:rPr lang="ru-RU" dirty="0">
                <a:latin typeface="Arial"/>
                <a:ea typeface="Arial"/>
                <a:cs typeface="Arial"/>
                <a:sym typeface="Arial"/>
              </a:rPr>
              <a:t> Таким образом, оцениваются не дети, а социально-психологические  условия,  в  которых  они находятся. </a:t>
            </a:r>
            <a:endParaRPr dirty="0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282</TotalTime>
  <Words>848</Words>
  <Application>Microsoft Office PowerPoint</Application>
  <PresentationFormat>Экран (4:3)</PresentationFormat>
  <Paragraphs>77</Paragraphs>
  <Slides>17</Slides>
  <Notes>17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26" baseType="lpstr">
      <vt:lpstr>Arial</vt:lpstr>
      <vt:lpstr>Century Gothic</vt:lpstr>
      <vt:lpstr>Corbel</vt:lpstr>
      <vt:lpstr>Georgia</vt:lpstr>
      <vt:lpstr>Liberation Serif</vt:lpstr>
      <vt:lpstr>Noto Sans Symbols</vt:lpstr>
      <vt:lpstr>Times New Roman</vt:lpstr>
      <vt:lpstr>Wingdings 3</vt:lpstr>
      <vt:lpstr>Легкий дым</vt:lpstr>
      <vt:lpstr>Муниципальное автономное общеобразовательное учреждение  «Агинская  средняя  общеобразовательная школа №4» Социально-психологическое тестирование</vt:lpstr>
      <vt:lpstr>Презентация PowerPoint</vt:lpstr>
      <vt:lpstr>Презентация PowerPoint</vt:lpstr>
      <vt:lpstr>Презентация PowerPoint</vt:lpstr>
      <vt:lpstr>Выявляет ли методика СПТ  наркопотребление или наркозависимость? </vt:lpstr>
      <vt:lpstr>Какие результаты тестирования станут известны в образовательной организации? </vt:lpstr>
      <vt:lpstr> В чем заключается конфиденциальность  проведения тестирования? </vt:lpstr>
      <vt:lpstr> Какие результаты будут получены Вами и вашим ребенком после проведения тестирования? </vt:lpstr>
      <vt:lpstr>Могут ли результаты социально-психологического тестирования отрицательно повлиять на репутацию ребенка или осложнить его жизнь в дальнейшем? </vt:lpstr>
      <vt:lpstr>На основании чего делаются выводы в методике СПТ ? </vt:lpstr>
      <vt:lpstr>Что такое «факторы риска»? </vt:lpstr>
      <vt:lpstr> Что такое «факторы защиты»? </vt:lpstr>
      <vt:lpstr>Как проходит тестирование?</vt:lpstr>
      <vt:lpstr>Правила нахождения родителей на тестировании</vt:lpstr>
      <vt:lpstr>Что может получить участник социально-психологического тестирования?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Социально-психологическое тестирование  по единой методике</dc:title>
  <dc:creator>Специалист</dc:creator>
  <cp:lastModifiedBy>Admin</cp:lastModifiedBy>
  <cp:revision>17</cp:revision>
  <dcterms:created xsi:type="dcterms:W3CDTF">2019-09-20T06:39:24Z</dcterms:created>
  <dcterms:modified xsi:type="dcterms:W3CDTF">2024-09-19T00:40:32Z</dcterms:modified>
</cp:coreProperties>
</file>